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13"/>
  </p:notesMasterIdLst>
  <p:sldIdLst>
    <p:sldId id="256" r:id="rId2"/>
    <p:sldId id="260" r:id="rId3"/>
    <p:sldId id="259" r:id="rId4"/>
    <p:sldId id="261" r:id="rId5"/>
    <p:sldId id="262" r:id="rId6"/>
    <p:sldId id="263" r:id="rId7"/>
    <p:sldId id="264" r:id="rId8"/>
    <p:sldId id="265" r:id="rId9"/>
    <p:sldId id="266" r:id="rId10"/>
    <p:sldId id="268" r:id="rId11"/>
    <p:sldId id="267"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LL" initials="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70072" autoAdjust="0"/>
  </p:normalViewPr>
  <p:slideViewPr>
    <p:cSldViewPr snapToGrid="0">
      <p:cViewPr varScale="1">
        <p:scale>
          <a:sx n="79" d="100"/>
          <a:sy n="79" d="100"/>
        </p:scale>
        <p:origin x="1716"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181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pPr/>
              <a:t>13/07/1436</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pPr/>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pPr/>
              <a:t>1</a:t>
            </a:fld>
            <a:endParaRPr lang="ar-SA"/>
          </a:p>
        </p:txBody>
      </p:sp>
    </p:spTree>
    <p:extLst>
      <p:ext uri="{BB962C8B-B14F-4D97-AF65-F5344CB8AC3E}">
        <p14:creationId xmlns:p14="http://schemas.microsoft.com/office/powerpoint/2010/main" val="2128495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اطلب من المشاركين تفسير ما فهموه من الرّسم البياني الذّي تمّ عرضه ثم اشرح التحدّيات مصحوبة بمثال ملموس </a:t>
            </a:r>
          </a:p>
          <a:p>
            <a:endParaRPr lang="ar-SA" smtClean="0"/>
          </a:p>
          <a:p>
            <a:r>
              <a:rPr lang="ar-SA" smtClean="0"/>
              <a:t>يعمل الممارسون الميدانيّون في سياقات معقّدة ممّا يجعلهم في معظم الأحيان يواجهون تحدّي تحقيق الموازنة بين التزاماتهم التّي تهدف إلى توفير المساعدات الإنسانيّة من جهة ومسؤوليّتهم لحماية حقوق الأشخاص الذّين يبحثون عن المساعدة من جهة اخرى.</a:t>
            </a:r>
          </a:p>
          <a:p>
            <a:r>
              <a:rPr lang="ar-SA" smtClean="0"/>
              <a:t>كما أنّه لا يكفي أن نوجّه تفكيرنا فقط  نحو التّخفيف من عواقب المعاناة في حين أنّ المعاناة مازالت متواصلة.</a:t>
            </a:r>
          </a:p>
          <a:p>
            <a:r>
              <a:rPr lang="ar-SA" smtClean="0"/>
              <a:t>تهدف الحماية لمعالجة الأسباب الجذرية للمعاناة من خلال حماية سلامة وكرامة وحقوق الأفراد. </a:t>
            </a:r>
          </a:p>
        </p:txBody>
      </p:sp>
      <p:sp>
        <p:nvSpPr>
          <p:cNvPr id="4" name="Slide Number Placeholder 3"/>
          <p:cNvSpPr>
            <a:spLocks noGrp="1"/>
          </p:cNvSpPr>
          <p:nvPr>
            <p:ph type="sldNum" sz="quarter" idx="10"/>
          </p:nvPr>
        </p:nvSpPr>
        <p:spPr/>
        <p:txBody>
          <a:bodyPr/>
          <a:lstStyle/>
          <a:p>
            <a:fld id="{53579C48-162C-47C7-9687-2839989AFBEE}" type="slidenum">
              <a:rPr lang="ar-SA" smtClean="0"/>
              <a:pPr/>
              <a:t>3</a:t>
            </a:fld>
            <a:endParaRPr lang="ar-SA"/>
          </a:p>
        </p:txBody>
      </p:sp>
    </p:spTree>
    <p:extLst>
      <p:ext uri="{BB962C8B-B14F-4D97-AF65-F5344CB8AC3E}">
        <p14:creationId xmlns:p14="http://schemas.microsoft.com/office/powerpoint/2010/main" val="1745503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تكثر الفوضى بصفة ملحوظة خلال الأزمات الإنسانيّة سواء كانت نزاعات أو عنف سياسي أو كوارث طبيعيّة.</a:t>
            </a:r>
          </a:p>
          <a:p>
            <a:r>
              <a:rPr lang="ar-SA" smtClean="0"/>
              <a:t>يمكن للهياكل الاجتماعية والاقتصاديّة والثّقافيّة والمادّية والبنية التّحتيّة أن تنهار ممّا يؤدّي إلى تشريد الأفراد و بثّ الرّعب فيهم ما يزيد من تضخّم مشكل عدم المساواة والضّغوطات العرقيّة والحرمان ما يجعل الأفراد معرّضين للخطر أكثر فأكثر. لذلك، وفي هذا السّياق سيكون المتضررون في أمس الحاجة إلى المساعدة والحماية أيضا. </a:t>
            </a:r>
          </a:p>
        </p:txBody>
      </p:sp>
      <p:sp>
        <p:nvSpPr>
          <p:cNvPr id="4" name="Slide Number Placeholder 3"/>
          <p:cNvSpPr>
            <a:spLocks noGrp="1"/>
          </p:cNvSpPr>
          <p:nvPr>
            <p:ph type="sldNum" sz="quarter" idx="10"/>
          </p:nvPr>
        </p:nvSpPr>
        <p:spPr/>
        <p:txBody>
          <a:bodyPr/>
          <a:lstStyle/>
          <a:p>
            <a:fld id="{53579C48-162C-47C7-9687-2839989AFBEE}" type="slidenum">
              <a:rPr lang="ar-SA" smtClean="0"/>
              <a:pPr/>
              <a:t>4</a:t>
            </a:fld>
            <a:endParaRPr lang="ar-SA"/>
          </a:p>
        </p:txBody>
      </p:sp>
    </p:spTree>
    <p:extLst>
      <p:ext uri="{BB962C8B-B14F-4D97-AF65-F5344CB8AC3E}">
        <p14:creationId xmlns:p14="http://schemas.microsoft.com/office/powerpoint/2010/main" val="4195785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mtClean="0"/>
              <a:t>اطرح هذا السؤال على</a:t>
            </a:r>
            <a:r>
              <a:rPr lang="ar-TN" baseline="0" smtClean="0"/>
              <a:t> المشاركين واترك لهم المجال لعرض أفكارهم قبل أن تعرض عليهم هذه الشّريحة التّي لا تشمل كلّ شيء. </a:t>
            </a:r>
            <a:endParaRPr lang="ar-TN" smtClean="0"/>
          </a:p>
          <a:p>
            <a:pPr algn="r" rtl="1"/>
            <a:endParaRPr lang="ar-TN" smtClean="0"/>
          </a:p>
          <a:p>
            <a:pPr algn="r" rtl="1"/>
            <a:r>
              <a:rPr lang="ar-TN" smtClean="0"/>
              <a:t>وضّح أنّ انتهاكات حقوق</a:t>
            </a:r>
            <a:r>
              <a:rPr lang="ar-TN" baseline="0" smtClean="0"/>
              <a:t> الإنسان لا تكون دائما مقصودة أو مخطّطا لها ففي بعض الأحيان يمكن أن تحصل نتيجة نقص في الموارد والإمكانيّات المتاحة للتّصدي للأزمات وكثيرا ما تنجم عن السّياسات غير الملائمة وعن الإهمال وعن الرّقابة المشدّدة خاصة بما يتعلّق بالفئات المستضعفة في المجتمع بمن فيهم النّازحين والنساء والأطفال وكبار السن والأسر بدون سند والأقليات العرقية والسكان الأصليين والأشخاص ذوي الإعاقة أو الأشخاص المتضررين من فيروس نقص المناعة/ الإيدز.</a:t>
            </a:r>
          </a:p>
        </p:txBody>
      </p:sp>
      <p:sp>
        <p:nvSpPr>
          <p:cNvPr id="4" name="Slide Number Placeholder 3"/>
          <p:cNvSpPr>
            <a:spLocks noGrp="1"/>
          </p:cNvSpPr>
          <p:nvPr>
            <p:ph type="sldNum" sz="quarter" idx="10"/>
          </p:nvPr>
        </p:nvSpPr>
        <p:spPr/>
        <p:txBody>
          <a:bodyPr/>
          <a:lstStyle/>
          <a:p>
            <a:fld id="{53579C48-162C-47C7-9687-2839989AFBEE}" type="slidenum">
              <a:rPr lang="ar-SA" smtClean="0"/>
              <a:pPr/>
              <a:t>5</a:t>
            </a:fld>
            <a:endParaRPr lang="ar-SA"/>
          </a:p>
        </p:txBody>
      </p:sp>
    </p:spTree>
    <p:extLst>
      <p:ext uri="{BB962C8B-B14F-4D97-AF65-F5344CB8AC3E}">
        <p14:creationId xmlns:p14="http://schemas.microsoft.com/office/powerpoint/2010/main" val="786795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يعرف هذا الرّسم البياني ببيضة الحماية و قد قامت اللّجنة الدّوليّة للصليب الأحمر بوضعه.</a:t>
            </a:r>
          </a:p>
          <a:p>
            <a:r>
              <a:rPr lang="ar-SA" dirty="0" err="1" smtClean="0"/>
              <a:t>اسئل</a:t>
            </a:r>
            <a:r>
              <a:rPr lang="ar-SA" dirty="0" smtClean="0"/>
              <a:t> إذا كان هناك أحد من المشاركين يستطيع أن يشرح معنى مختلف الأشكال من أنشطة الحماية التّي تمّ ذكرهم في هذا الرّسم.</a:t>
            </a:r>
          </a:p>
          <a:p>
            <a:r>
              <a:rPr lang="ar-SA" dirty="0" smtClean="0"/>
              <a:t>العمل سريع الاستجابة: هو مجموعة الأنشطة المُتّخذة في سياق نمط ناشئ أو ثابت من الإساءة، وتهدف إلى منع وقوع الإساءة من جديد، ووقفها و/أو تخفيف آثارها الآنية.</a:t>
            </a:r>
          </a:p>
          <a:p>
            <a:r>
              <a:rPr lang="ar-SA" dirty="0" smtClean="0"/>
              <a:t>الأمثلة: القيام بأعمال آنية لضمان الحماية البدنية للناجين، والإبلاغ عن حالات العنف الجنسي للشرطة، واعتقال الجناة، وتقديم معلومات عن آليات تحقيق العدالة القانونية للناجين.</a:t>
            </a:r>
          </a:p>
          <a:p>
            <a:endParaRPr lang="ar-SA" dirty="0" smtClean="0"/>
          </a:p>
          <a:p>
            <a:r>
              <a:rPr lang="ar-SA" dirty="0" smtClean="0"/>
              <a:t>العمل العلاجي: وهو الأنشطة التي تهدف إلى استعادة كرامة النساء والفتيات والفتيان والرجال، وضمان توفير ظروف معيشية ملائمة من خلال الإجراءات العلاجية وإجراءات جبر الأضرار، بما في ذلك دعم الإجراءات القانونية المعمول بها وإجراءات العدالة للناجين وفي نفس الوقت محاربة الإفلات من العقاب.</a:t>
            </a:r>
          </a:p>
          <a:p>
            <a:r>
              <a:rPr lang="ar-SA" dirty="0" smtClean="0"/>
              <a:t>الأمثلة:</a:t>
            </a:r>
            <a:r>
              <a:rPr lang="ar-TN" dirty="0" smtClean="0"/>
              <a:t> </a:t>
            </a:r>
            <a:r>
              <a:rPr lang="ar-SA" dirty="0" smtClean="0"/>
              <a:t>تقديم الاستشارة القانونيّة و الوصول إلى العدالة،</a:t>
            </a:r>
            <a:r>
              <a:rPr lang="ar-TN" dirty="0" smtClean="0"/>
              <a:t> </a:t>
            </a:r>
            <a:r>
              <a:rPr lang="ar-SA" dirty="0" smtClean="0"/>
              <a:t>ودمج الحماية في المساعدة كما أنها تسعى لمساعدة الشعوب المتضرّرة على </a:t>
            </a:r>
            <a:r>
              <a:rPr lang="ar-SA" dirty="0" err="1" smtClean="0"/>
              <a:t>إلتماس</a:t>
            </a:r>
            <a:r>
              <a:rPr lang="ar-SA" dirty="0" smtClean="0"/>
              <a:t> الإنصاف والمطالبة بحقوقهم، والقيام بحملة تحسيسيّة لفائدة النّاجين من العنف الجنسي لتجنّب الشّعور بالعار وتأسيس أليات تعمل على تقفّ أثار العائلات وجمع الشّمل وأخيرا توفير تدريب مهني والدّعم النّفسي والاجتماعي للمناضلين السّابقين</a:t>
            </a:r>
          </a:p>
          <a:p>
            <a:endParaRPr lang="ar-SA" dirty="0" smtClean="0"/>
          </a:p>
          <a:p>
            <a:r>
              <a:rPr lang="ar-SA" dirty="0" smtClean="0"/>
              <a:t>بناء البيئة: وهي الأنشطة التي ترمي إلى خلق أو ترسيخ بيئة تؤدي إلى الاحترام الكامل لحقوق الأفراد كما تهدف النّشاط إلى تفادي حدوث  التهديدات الجسدية أو الانتهاكات الحقوقيّة أو الحدّ من التّعرّض لها والاستضعاف إزاء مثل هذه التّهديدات والانتهاكات.</a:t>
            </a:r>
            <a:r>
              <a:rPr lang="ar-TN" dirty="0" smtClean="0"/>
              <a:t> </a:t>
            </a:r>
            <a:r>
              <a:rPr lang="ar-SA" dirty="0" smtClean="0"/>
              <a:t>كما تشمل تلك الأنشطة الجهود الرّامية إلى تهيئة بيئة سياسيّة </a:t>
            </a:r>
            <a:r>
              <a:rPr lang="ar-SA" dirty="0" err="1" smtClean="0"/>
              <a:t>وإجتماعيّة</a:t>
            </a:r>
            <a:r>
              <a:rPr lang="ar-SA" dirty="0" smtClean="0"/>
              <a:t> وثقافيّة </a:t>
            </a:r>
            <a:r>
              <a:rPr lang="ar-SA" dirty="0" err="1" smtClean="0"/>
              <a:t>وإقتصاديّة</a:t>
            </a:r>
            <a:r>
              <a:rPr lang="ar-SA" dirty="0" smtClean="0"/>
              <a:t> والقانونيّة التّي  تفضي إلى الاحترام الكامل لحقوق الفرد </a:t>
            </a:r>
          </a:p>
          <a:p>
            <a:r>
              <a:rPr lang="ar-SA" dirty="0" smtClean="0"/>
              <a:t>الأمثلة: تدريب القوات المسلحة على القانون الدولي الإنساني وقانون حقوق الدعوة لصياغة قانون لمنع العنف الجنسي ليتم تضمينها في القانون الأسري، والدعوة لاعتماد المبادئ التوجيهية بشأن التشرد الداخلي كسياسة وطنية.</a:t>
            </a:r>
          </a:p>
          <a:p>
            <a:r>
              <a:rPr lang="ar-SA" dirty="0" smtClean="0"/>
              <a:t>( مقتبس من  دليلُ التَّدريــب على رعاية النّاجين وحدات التدريب العامة والنفسية الاجتماعية: حُزمةُ المُشارك، صفحة 83)</a:t>
            </a:r>
          </a:p>
          <a:p>
            <a:endParaRPr lang="ar-SA" dirty="0" smtClean="0"/>
          </a:p>
          <a:p>
            <a:r>
              <a:rPr lang="ar-SA" dirty="0" smtClean="0"/>
              <a:t>وضّح للمشاركين أنّ هذه الأنشطة تعتمد على بعضها البعض وأنّه يمكن تنفيذها معا في نفس الوقت وتعتبر الدّعوة العنصر المشترك بين هذه الأنشطة لأنّ الكثير من ردود الأفعال </a:t>
            </a:r>
            <a:r>
              <a:rPr lang="ar-SA" dirty="0" err="1" smtClean="0"/>
              <a:t>المتّص</a:t>
            </a:r>
            <a:r>
              <a:rPr lang="ar-TN" dirty="0" smtClean="0"/>
              <a:t>ل</a:t>
            </a:r>
            <a:r>
              <a:rPr lang="ar-SA" dirty="0" smtClean="0"/>
              <a:t>ة بالحماية تعمل على تغيير السّلوكيّات والسّياسات التّي تهدّد السّكان والمتضررين. </a:t>
            </a:r>
          </a:p>
        </p:txBody>
      </p:sp>
      <p:sp>
        <p:nvSpPr>
          <p:cNvPr id="4" name="Slide Number Placeholder 3"/>
          <p:cNvSpPr>
            <a:spLocks noGrp="1"/>
          </p:cNvSpPr>
          <p:nvPr>
            <p:ph type="sldNum" sz="quarter" idx="10"/>
          </p:nvPr>
        </p:nvSpPr>
        <p:spPr/>
        <p:txBody>
          <a:bodyPr/>
          <a:lstStyle/>
          <a:p>
            <a:fld id="{53579C48-162C-47C7-9687-2839989AFBEE}" type="slidenum">
              <a:rPr lang="ar-SA" smtClean="0"/>
              <a:pPr/>
              <a:t>6</a:t>
            </a:fld>
            <a:endParaRPr lang="ar-SA"/>
          </a:p>
        </p:txBody>
      </p:sp>
    </p:spTree>
    <p:extLst>
      <p:ext uri="{BB962C8B-B14F-4D97-AF65-F5344CB8AC3E}">
        <p14:creationId xmlns:p14="http://schemas.microsoft.com/office/powerpoint/2010/main" val="1309736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تعتبر الدّولة الفاعل الأساسي في حماية الأفراد والجماعات داخل أراضيها مع تحمّلها المسؤولية القانونية وذلك بالنّسبة للدّول التّي قامت بتوقيع المعاهدات والاتفاقيات التّي تنظّم الحقوق الأساسيّة للشعوب. بينما تعتبر </a:t>
            </a:r>
            <a:r>
              <a:rPr lang="ar-SA" dirty="0" err="1" smtClean="0"/>
              <a:t>الّدولة،بما</a:t>
            </a:r>
            <a:r>
              <a:rPr lang="ar-SA" dirty="0" smtClean="0"/>
              <a:t> في ذلك المدنيّين والشّرطة والسّلطات ألعسكرية، المسؤول القانونيّ عن الحماية ولكن ومن النّاحية العمليّة يوجد عدد من الأمثلة حيث تكون الدّولة غير قادرة أو غير راغبة في حماية المدنيّين وبسبب ذلك يقوم بعض الأفراد والجماعات بالتّدخّل وأخذ خطوات نحو معالجة أو التّصدّي لعدم الاستقرار والانتهاك الحقوق.</a:t>
            </a:r>
          </a:p>
          <a:p>
            <a:r>
              <a:rPr lang="ar-SA" dirty="0" smtClean="0"/>
              <a:t> يسلّط الرّسم البياني الضّوء على العاملين الأساسيّين في مجال حماية المدنيّين:</a:t>
            </a:r>
          </a:p>
          <a:p>
            <a:r>
              <a:rPr lang="ar-SA" dirty="0" smtClean="0"/>
              <a:t>يملك الأفراد والمجتمعات المتضرّرة طرقهم الخاصّة للتّصدّي من عدم الاستقرار التّي يمكن أن تكون إيجابيّة وسلبيّة على حدّ سواء.</a:t>
            </a:r>
          </a:p>
          <a:p>
            <a:r>
              <a:rPr lang="ar-SA" dirty="0" smtClean="0"/>
              <a:t>يمكن </a:t>
            </a:r>
            <a:r>
              <a:rPr lang="ar-SA" dirty="0" err="1" smtClean="0"/>
              <a:t>إعتبار</a:t>
            </a:r>
            <a:r>
              <a:rPr lang="ar-SA" dirty="0" smtClean="0"/>
              <a:t> الهياكل الاجتماعية والجماعات المحلية(على سبيل المثال، والمؤسسات الدينية والقادة، والقيادة المجتمع المحلي، الخ) جزءا من المخاطر المتعلّقة بالحماية أو وسيلة لتنظيم عمليّة استجابة على مثل هذه التهديدات. </a:t>
            </a:r>
          </a:p>
          <a:p>
            <a:r>
              <a:rPr lang="ar-SA" dirty="0" smtClean="0"/>
              <a:t>-تملك بعض الجهات الفاعلة أمرا رسميّا قانونيّا لحماية المدنيّين(على سبيل المثال يعمل مكتب مفوّضيّة الأمم المتّحدة لشؤون اللاّجئين في قضايا حماية اللاّجئين و تعمل اللّجنة الدّوليّة للصليب الأحمر لفائدة المدنيّين في أوقات الحرب) في حين أنّه يوجد جهات أخرى لا تملك أمرا رسميّا لكن حضورهم وقدراتهم تمنحهم الوصول والدّراية لحماية  المدنييّن( على سبيل المثال المنظّمات غير الحكوميّة).</a:t>
            </a:r>
          </a:p>
          <a:p>
            <a:r>
              <a:rPr lang="ar-SA" dirty="0" smtClean="0"/>
              <a:t>اقتبس الرّسم و النّص من </a:t>
            </a:r>
            <a:r>
              <a:rPr lang="en-GB" dirty="0" smtClean="0"/>
              <a:t>CWS Protection Mainstreaming manual 2012</a:t>
            </a:r>
          </a:p>
        </p:txBody>
      </p:sp>
      <p:sp>
        <p:nvSpPr>
          <p:cNvPr id="4" name="Slide Number Placeholder 3"/>
          <p:cNvSpPr>
            <a:spLocks noGrp="1"/>
          </p:cNvSpPr>
          <p:nvPr>
            <p:ph type="sldNum" sz="quarter" idx="10"/>
          </p:nvPr>
        </p:nvSpPr>
        <p:spPr/>
        <p:txBody>
          <a:bodyPr/>
          <a:lstStyle/>
          <a:p>
            <a:fld id="{53579C48-162C-47C7-9687-2839989AFBEE}" type="slidenum">
              <a:rPr lang="ar-SA" smtClean="0"/>
              <a:pPr/>
              <a:t>7</a:t>
            </a:fld>
            <a:endParaRPr lang="ar-SA"/>
          </a:p>
        </p:txBody>
      </p:sp>
    </p:spTree>
    <p:extLst>
      <p:ext uri="{BB962C8B-B14F-4D97-AF65-F5344CB8AC3E}">
        <p14:creationId xmlns:p14="http://schemas.microsoft.com/office/powerpoint/2010/main" val="3552508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تسعى  مبادئ حماية الأربعة الموجودة في دليل اسفير إلى تطبيق العديد من المبادئ والحقوق القانونية المذكورة في الميثاق الإنساني.</a:t>
            </a:r>
          </a:p>
          <a:p>
            <a:r>
              <a:rPr lang="ar-SA" smtClean="0"/>
              <a:t>تلعب الوكالات غير المختصّة في برامج الحماية والتّي بحدّ ذاتها تنقصها الخبرة والقدرة للاستجابة إلى الانتهاكات التّي تهدّد الحماية عبر برامج حماية قائمة الذّات المسؤوليّة ودورا هامّا لتحسين البيئة التّي تقدّم فيها الحماية للسّكان المتضرّرين من خلال رصد الحماية وإعداد التقارير (على سبيل المثال توثيق المخاطر التّي تهدّد الحماية ونماذج واتّجاهات  الانتهاكات، وتقديم تقارير موثّقة(حسب الاقتضاء)  إلى الجهات الفاعلة والمكلفة بالحماية، وإحالة ضحايا والناجين من الاعتداء إلى الدّائرة المختصّصة).  </a:t>
            </a:r>
          </a:p>
          <a:p>
            <a:r>
              <a:rPr lang="ar-SA" smtClean="0"/>
              <a:t>المصدر:دليل تروكير المختصر إلى البرمجة الحماية 2010)</a:t>
            </a:r>
          </a:p>
          <a:p>
            <a:r>
              <a:rPr lang="ar-SA" smtClean="0"/>
              <a:t>(وهذه النقطة صالحة خاصة لمبادئ الحماية رقم 3 ورقم 4)</a:t>
            </a:r>
          </a:p>
        </p:txBody>
      </p:sp>
      <p:sp>
        <p:nvSpPr>
          <p:cNvPr id="4" name="Slide Number Placeholder 3"/>
          <p:cNvSpPr>
            <a:spLocks noGrp="1"/>
          </p:cNvSpPr>
          <p:nvPr>
            <p:ph type="sldNum" sz="quarter" idx="10"/>
          </p:nvPr>
        </p:nvSpPr>
        <p:spPr/>
        <p:txBody>
          <a:bodyPr/>
          <a:lstStyle/>
          <a:p>
            <a:fld id="{53579C48-162C-47C7-9687-2839989AFBEE}" type="slidenum">
              <a:rPr lang="ar-SA" smtClean="0"/>
              <a:pPr/>
              <a:t>8</a:t>
            </a:fld>
            <a:endParaRPr lang="ar-SA"/>
          </a:p>
        </p:txBody>
      </p:sp>
    </p:spTree>
    <p:extLst>
      <p:ext uri="{BB962C8B-B14F-4D97-AF65-F5344CB8AC3E}">
        <p14:creationId xmlns:p14="http://schemas.microsoft.com/office/powerpoint/2010/main" val="4142129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قم بتحديد (أو اطلب من)  واحد من المشاركين ليقوم بإقتراح طريقة عمليّة وحيويّة لتقسيمهم إلى أربع مجموعات:</a:t>
            </a:r>
          </a:p>
          <a:p>
            <a:r>
              <a:rPr lang="ar-SA" smtClean="0"/>
              <a:t>حيث أنّ المجموعة الأولى تهتمّ بالمبدأ الأوّل و الثانية بالمبدأ الثّاني وهكذا..</a:t>
            </a:r>
          </a:p>
          <a:p>
            <a:r>
              <a:rPr lang="ar-SA" smtClean="0"/>
              <a:t>شجّع كلّ عضو  على قراءة فكرته الخاصّة باستعمال القلم الملوّن لتسطير وتحديد الكلمات المفاتيح وامتلاك الدّليل الخاص بهم.</a:t>
            </a:r>
          </a:p>
          <a:p>
            <a:r>
              <a:rPr lang="ar-SA" smtClean="0"/>
              <a:t>أترك لكلّ فريق مساحة زمنيّة أقصاها 3 دقائق مع استعمال جهاز توقيت للحفاظ على نفس سياق العمل.</a:t>
            </a:r>
          </a:p>
        </p:txBody>
      </p:sp>
      <p:sp>
        <p:nvSpPr>
          <p:cNvPr id="4" name="Slide Number Placeholder 3"/>
          <p:cNvSpPr>
            <a:spLocks noGrp="1"/>
          </p:cNvSpPr>
          <p:nvPr>
            <p:ph type="sldNum" sz="quarter" idx="10"/>
          </p:nvPr>
        </p:nvSpPr>
        <p:spPr/>
        <p:txBody>
          <a:bodyPr/>
          <a:lstStyle/>
          <a:p>
            <a:fld id="{53579C48-162C-47C7-9687-2839989AFBEE}" type="slidenum">
              <a:rPr lang="ar-SA" smtClean="0"/>
              <a:pPr/>
              <a:t>9</a:t>
            </a:fld>
            <a:endParaRPr lang="ar-SA"/>
          </a:p>
        </p:txBody>
      </p:sp>
    </p:spTree>
    <p:extLst>
      <p:ext uri="{BB962C8B-B14F-4D97-AF65-F5344CB8AC3E}">
        <p14:creationId xmlns:p14="http://schemas.microsoft.com/office/powerpoint/2010/main" val="2496636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حافظ على التّوقيت لكي لا يتعدّى العشرين دقيقة حتّى وإن لم يكمل المشاركون ترتيب الأوراق فهي مجرّد أمثلة وتوضيحات وإن لم تكن شاملة.</a:t>
            </a:r>
          </a:p>
        </p:txBody>
      </p:sp>
      <p:sp>
        <p:nvSpPr>
          <p:cNvPr id="4" name="Slide Number Placeholder 3"/>
          <p:cNvSpPr>
            <a:spLocks noGrp="1"/>
          </p:cNvSpPr>
          <p:nvPr>
            <p:ph type="sldNum" sz="quarter" idx="10"/>
          </p:nvPr>
        </p:nvSpPr>
        <p:spPr/>
        <p:txBody>
          <a:bodyPr/>
          <a:lstStyle/>
          <a:p>
            <a:fld id="{53579C48-162C-47C7-9687-2839989AFBEE}" type="slidenum">
              <a:rPr lang="ar-SA" smtClean="0"/>
              <a:pPr/>
              <a:t>10</a:t>
            </a:fld>
            <a:endParaRPr lang="ar-SA"/>
          </a:p>
        </p:txBody>
      </p:sp>
    </p:spTree>
    <p:extLst>
      <p:ext uri="{BB962C8B-B14F-4D97-AF65-F5344CB8AC3E}">
        <p14:creationId xmlns:p14="http://schemas.microsoft.com/office/powerpoint/2010/main" val="9453287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12"أ”:مشروع اسفير ومبادئ الحماية مواد اسفير التدريبية سنة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12"أ”:مشروع اسفير ومبادئ الحماية مواد اسفير التدريبية سنة 2015</a:t>
            </a:r>
            <a:endParaRPr lang="fr-CH"/>
          </a:p>
        </p:txBody>
      </p:sp>
      <p:pic>
        <p:nvPicPr>
          <p:cNvPr id="10" name="Picture 9" descr="protectio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0" y="59147"/>
            <a:ext cx="1031799" cy="900000"/>
          </a:xfrm>
          <a:prstGeom prst="rect">
            <a:avLst/>
          </a:prstGeom>
        </p:spPr>
      </p:pic>
    </p:spTree>
    <p:extLst>
      <p:ext uri="{BB962C8B-B14F-4D97-AF65-F5344CB8AC3E}">
        <p14:creationId xmlns:p14="http://schemas.microsoft.com/office/powerpoint/2010/main" val="40023560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12"أ”:مشروع اسفير ومبادئ الحماية مواد اسفير التدريبية سنة 2015</a:t>
            </a:r>
            <a:endParaRPr lang="fr-CH"/>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3723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12"أ”:مشروع اسفير ومبادئ الحماية مواد اسفير التدريبية سنة 2015</a:t>
            </a:r>
            <a:endParaRPr lang="fr-CH"/>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31196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smtClean="0"/>
              <a:t>الجزء 12"أ”:مشروع اسفير ومبادئ الحماية مواد اسفير التدريبية سنة 2015</a:t>
            </a:r>
            <a:endParaRPr lang="en-GB"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5" r:id="rId2"/>
    <p:sldLayoutId id="2147483784" r:id="rId3"/>
    <p:sldLayoutId id="2147483786" r:id="rId4"/>
    <p:sldLayoutId id="2147483787" r:id="rId5"/>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a:t>مشروع اسفير ومبادئ الحماية</a:t>
            </a:r>
          </a:p>
        </p:txBody>
      </p:sp>
      <p:sp>
        <p:nvSpPr>
          <p:cNvPr id="3" name="Subtitle 2"/>
          <p:cNvSpPr>
            <a:spLocks noGrp="1"/>
          </p:cNvSpPr>
          <p:nvPr>
            <p:ph type="subTitle" idx="1"/>
          </p:nvPr>
        </p:nvSpPr>
        <p:spPr>
          <a:xfrm>
            <a:off x="835268" y="4052664"/>
            <a:ext cx="7455877" cy="1752600"/>
          </a:xfrm>
        </p:spPr>
        <p:txBody>
          <a:bodyPr>
            <a:normAutofit/>
          </a:bodyPr>
          <a:lstStyle/>
          <a:p>
            <a:pPr>
              <a:lnSpc>
                <a:spcPct val="80000"/>
              </a:lnSpc>
            </a:pPr>
            <a:r>
              <a:rPr lang="ar-SA" sz="4400" dirty="0"/>
              <a:t>ما هي مبادئ اسفير للحماية وفيما تكمن أهمّيتها بالنّسبة للعاملين في المجال الإنساني؟ </a:t>
            </a:r>
          </a:p>
        </p:txBody>
      </p:sp>
      <p:sp>
        <p:nvSpPr>
          <p:cNvPr id="4" name="TextBox 3"/>
          <p:cNvSpPr txBox="1"/>
          <p:nvPr/>
        </p:nvSpPr>
        <p:spPr>
          <a:xfrm>
            <a:off x="2843808" y="6165304"/>
            <a:ext cx="5760640" cy="400110"/>
          </a:xfrm>
          <a:prstGeom prst="rect">
            <a:avLst/>
          </a:prstGeom>
          <a:noFill/>
        </p:spPr>
        <p:txBody>
          <a:bodyPr wrap="square" rtlCol="0">
            <a:spAutoFit/>
          </a:bodyPr>
          <a:lstStyle/>
          <a:p>
            <a:pPr algn="r" rtl="1"/>
            <a:r>
              <a:rPr lang="ar-SA" sz="2000" b="1" dirty="0" smtClean="0">
                <a:solidFill>
                  <a:schemeClr val="bg1"/>
                </a:solidFill>
                <a:latin typeface="Traditional Arabic" panose="02020603050405020304" pitchFamily="18" charset="-78"/>
                <a:cs typeface="Traditional Arabic" panose="02020603050405020304" pitchFamily="18" charset="-78"/>
              </a:rPr>
              <a:t>الجزء</a:t>
            </a:r>
            <a:r>
              <a:rPr lang="fr-CH" sz="2000" b="1" dirty="0" smtClean="0">
                <a:solidFill>
                  <a:schemeClr val="bg1"/>
                </a:solidFill>
                <a:latin typeface="Traditional Arabic" panose="02020603050405020304" pitchFamily="18" charset="-78"/>
                <a:cs typeface="Traditional Arabic" panose="02020603050405020304" pitchFamily="18" charset="-78"/>
              </a:rPr>
              <a:t> </a:t>
            </a:r>
            <a:r>
              <a:rPr lang="ar-SA" sz="2000" b="1" dirty="0">
                <a:solidFill>
                  <a:schemeClr val="bg1"/>
                </a:solidFill>
                <a:latin typeface="Traditional Arabic" panose="02020603050405020304" pitchFamily="18" charset="-78"/>
                <a:cs typeface="Traditional Arabic" panose="02020603050405020304" pitchFamily="18" charset="-78"/>
              </a:rPr>
              <a:t>"أ"</a:t>
            </a:r>
            <a:r>
              <a:rPr lang="fr-CH" sz="2000" b="1" dirty="0" smtClean="0">
                <a:solidFill>
                  <a:schemeClr val="bg1"/>
                </a:solidFill>
                <a:latin typeface="Traditional Arabic" panose="02020603050405020304" pitchFamily="18" charset="-78"/>
                <a:cs typeface="Traditional Arabic" panose="02020603050405020304" pitchFamily="18" charset="-78"/>
              </a:rPr>
              <a:t> </a:t>
            </a:r>
            <a:r>
              <a:rPr lang="ar-SA" sz="2000" b="1" dirty="0" smtClean="0">
                <a:solidFill>
                  <a:schemeClr val="bg1"/>
                </a:solidFill>
                <a:latin typeface="Traditional Arabic" panose="02020603050405020304" pitchFamily="18" charset="-78"/>
                <a:cs typeface="Traditional Arabic" panose="02020603050405020304" pitchFamily="18" charset="-78"/>
              </a:rPr>
              <a:t>12  </a:t>
            </a:r>
            <a:r>
              <a:rPr lang="ar-SA" sz="2000" b="1" dirty="0">
                <a:solidFill>
                  <a:schemeClr val="bg1"/>
                </a:solidFill>
                <a:latin typeface="Traditional Arabic" panose="02020603050405020304" pitchFamily="18" charset="-78"/>
                <a:cs typeface="Traditional Arabic" panose="02020603050405020304" pitchFamily="18" charset="-78"/>
              </a:rPr>
              <a:t>- </a:t>
            </a:r>
            <a:r>
              <a:rPr lang="ar-TN" sz="2000" b="1" dirty="0" smtClean="0">
                <a:solidFill>
                  <a:schemeClr val="bg1"/>
                </a:solidFill>
                <a:latin typeface="Traditional Arabic" panose="02020603050405020304" pitchFamily="18" charset="-78"/>
                <a:cs typeface="Traditional Arabic" panose="02020603050405020304" pitchFamily="18" charset="-78"/>
              </a:rPr>
              <a:t>مجموعة</a:t>
            </a:r>
            <a:r>
              <a:rPr lang="ar-SA" sz="2000" b="1" dirty="0" smtClean="0">
                <a:solidFill>
                  <a:schemeClr val="bg1"/>
                </a:solidFill>
                <a:latin typeface="Traditional Arabic" panose="02020603050405020304" pitchFamily="18" charset="-78"/>
                <a:cs typeface="Traditional Arabic" panose="02020603050405020304" pitchFamily="18" charset="-78"/>
              </a:rPr>
              <a:t> </a:t>
            </a:r>
            <a:r>
              <a:rPr lang="ar-SA" sz="2000" b="1" dirty="0" err="1" smtClean="0">
                <a:solidFill>
                  <a:schemeClr val="bg1"/>
                </a:solidFill>
                <a:latin typeface="Traditional Arabic" panose="02020603050405020304" pitchFamily="18" charset="-78"/>
                <a:cs typeface="Traditional Arabic" panose="02020603050405020304" pitchFamily="18" charset="-78"/>
              </a:rPr>
              <a:t>اسفير</a:t>
            </a:r>
            <a:r>
              <a:rPr lang="fr-CH" sz="2000" b="1" dirty="0" smtClean="0">
                <a:solidFill>
                  <a:schemeClr val="bg1"/>
                </a:solidFill>
                <a:latin typeface="Traditional Arabic" panose="02020603050405020304" pitchFamily="18" charset="-78"/>
                <a:cs typeface="Traditional Arabic" panose="02020603050405020304" pitchFamily="18" charset="-78"/>
              </a:rPr>
              <a:t> </a:t>
            </a:r>
            <a:r>
              <a:rPr lang="ar-SA" sz="2000" b="1" dirty="0" smtClean="0">
                <a:solidFill>
                  <a:schemeClr val="bg1"/>
                </a:solidFill>
                <a:latin typeface="Traditional Arabic" panose="02020603050405020304" pitchFamily="18" charset="-78"/>
                <a:cs typeface="Traditional Arabic" panose="02020603050405020304" pitchFamily="18" charset="-78"/>
              </a:rPr>
              <a:t>التدريبية 2015</a:t>
            </a:r>
            <a:endParaRPr lang="ar-SA" sz="20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147352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مجموعة من البطاقات</a:t>
            </a:r>
            <a:r>
              <a:rPr lang="ar-SA" smtClean="0"/>
              <a:t>: </a:t>
            </a:r>
            <a:r>
              <a:rPr lang="ar-SA"/>
              <a:t>مبادئ الحماية قيد التّنفيذ </a:t>
            </a:r>
          </a:p>
        </p:txBody>
      </p:sp>
      <p:sp>
        <p:nvSpPr>
          <p:cNvPr id="3" name="Content Placeholder 2"/>
          <p:cNvSpPr>
            <a:spLocks noGrp="1"/>
          </p:cNvSpPr>
          <p:nvPr>
            <p:ph idx="1"/>
          </p:nvPr>
        </p:nvSpPr>
        <p:spPr>
          <a:xfrm>
            <a:off x="3716594" y="1369242"/>
            <a:ext cx="4970206" cy="4785722"/>
          </a:xfrm>
        </p:spPr>
        <p:txBody>
          <a:bodyPr/>
          <a:lstStyle/>
          <a:p>
            <a:pPr>
              <a:spcBef>
                <a:spcPts val="2400"/>
              </a:spcBef>
            </a:pPr>
            <a:r>
              <a:rPr lang="ar-SA"/>
              <a:t>في مجموعات:</a:t>
            </a:r>
          </a:p>
          <a:p>
            <a:pPr lvl="1">
              <a:spcBef>
                <a:spcPts val="2400"/>
              </a:spcBef>
            </a:pPr>
            <a:r>
              <a:rPr lang="ar-SA"/>
              <a:t>قم برسم 4 أعمدة على اللّوح الورقي حيث أنّ عنوان كلّ عمود يمثّل أحد مبادئ الحماية الأربعة.</a:t>
            </a:r>
          </a:p>
          <a:p>
            <a:pPr lvl="1">
              <a:spcBef>
                <a:spcPts val="2400"/>
              </a:spcBef>
            </a:pPr>
            <a:r>
              <a:rPr lang="ar-SA"/>
              <a:t>ألقي نظرة على مجموعة الأوراق التّي تمّ توزيعها: توضّح كلّ ورقة إجراءا يمكن اتّخاذه لفرض واحد من مبادئ الحماية وأحيانا أكثر من واحدٍ. </a:t>
            </a:r>
          </a:p>
          <a:p>
            <a:pPr lvl="1">
              <a:spcBef>
                <a:spcPts val="2400"/>
              </a:spcBef>
            </a:pPr>
            <a:r>
              <a:rPr lang="ar-SA"/>
              <a:t>كما تملك إضافة على ذلك 5 أوراق فارغة:قم بكتابة إجراءات حماية إضافيّة تُعتبر مهمّةً في مجال عملك ثمّ ضع كلّ واحد منها تحت المبدأ </a:t>
            </a:r>
            <a:r>
              <a:rPr lang="ar-SA" smtClean="0"/>
              <a:t>المناسب.</a:t>
            </a:r>
            <a:endParaRPr lang="ar-SA"/>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86650"/>
            <a:ext cx="1034043" cy="900000"/>
          </a:xfrm>
          <a:prstGeom prst="rect">
            <a:avLst/>
          </a:prstGeom>
        </p:spPr>
      </p:pic>
      <p:sp>
        <p:nvSpPr>
          <p:cNvPr id="7" name="Footer Placeholder 3"/>
          <p:cNvSpPr>
            <a:spLocks noGrp="1"/>
          </p:cNvSpPr>
          <p:nvPr>
            <p:ph type="ftr" sz="quarter" idx="3"/>
          </p:nvPr>
        </p:nvSpPr>
        <p:spPr>
          <a:xfrm>
            <a:off x="4139953" y="6329599"/>
            <a:ext cx="4546848" cy="365125"/>
          </a:xfrm>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3469486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الرّسائل الرّئيسيّة</a:t>
            </a:r>
          </a:p>
        </p:txBody>
      </p:sp>
      <p:sp>
        <p:nvSpPr>
          <p:cNvPr id="3" name="Content Placeholder 2"/>
          <p:cNvSpPr>
            <a:spLocks noGrp="1"/>
          </p:cNvSpPr>
          <p:nvPr>
            <p:ph idx="1"/>
          </p:nvPr>
        </p:nvSpPr>
        <p:spPr/>
        <p:txBody>
          <a:bodyPr/>
          <a:lstStyle/>
          <a:p>
            <a:pPr lvl="1">
              <a:spcBef>
                <a:spcPts val="2400"/>
              </a:spcBef>
            </a:pPr>
            <a:r>
              <a:rPr lang="ar-SA" dirty="0"/>
              <a:t>تعنى الحماية بسلامة المتضررين من الكوارث أو النزاعات المسلحة، وكرامتهم وحقوقهم</a:t>
            </a:r>
          </a:p>
          <a:p>
            <a:pPr lvl="1">
              <a:spcBef>
                <a:spcPts val="2400"/>
              </a:spcBef>
            </a:pPr>
            <a:r>
              <a:rPr lang="ar-SA" dirty="0"/>
              <a:t>ينبغي لكافة الوكالات الإنسانية أن تسترشد بمبادئ الحماية حتى وإن لم يكن لديها ولاية حماية أو قدرة متخصصة في مجال الحماية.</a:t>
            </a:r>
          </a:p>
          <a:p>
            <a:pPr lvl="1">
              <a:spcBef>
                <a:spcPts val="2400"/>
              </a:spcBef>
            </a:pPr>
            <a:r>
              <a:rPr lang="ar-SA" dirty="0"/>
              <a:t>تحدّد مبادئ الحماية كيفيّة تجنّب الوكالات تعريض الشعوب المتضرّرة لمزيد من الأذى بالإضافة إلى مساعدة الناس لتحقيق أكبر قدر من السلامة والأمن</a:t>
            </a:r>
            <a:r>
              <a:rPr lang="ar-SA" dirty="0" smtClean="0"/>
              <a:t>.</a:t>
            </a:r>
            <a:endParaRPr lang="ar-SA" dirty="0"/>
          </a:p>
        </p:txBody>
      </p:sp>
      <p:sp>
        <p:nvSpPr>
          <p:cNvPr id="5" name="Footer Placeholder 3"/>
          <p:cNvSpPr>
            <a:spLocks noGrp="1"/>
          </p:cNvSpPr>
          <p:nvPr>
            <p:ph type="ftr" sz="quarter" idx="3"/>
          </p:nvPr>
        </p:nvSpPr>
        <p:spPr>
          <a:xfrm>
            <a:off x="4139953" y="6329599"/>
            <a:ext cx="4546848" cy="365125"/>
          </a:xfrm>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2456377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ماذا نعني بالحماية؟</a:t>
            </a:r>
          </a:p>
        </p:txBody>
      </p:sp>
      <p:sp>
        <p:nvSpPr>
          <p:cNvPr id="3" name="Content Placeholder 2"/>
          <p:cNvSpPr>
            <a:spLocks noGrp="1"/>
          </p:cNvSpPr>
          <p:nvPr>
            <p:ph idx="1"/>
          </p:nvPr>
        </p:nvSpPr>
        <p:spPr/>
        <p:txBody>
          <a:bodyPr/>
          <a:lstStyle/>
          <a:p>
            <a:r>
              <a:rPr lang="ar-SA">
                <a:solidFill>
                  <a:schemeClr val="accent1"/>
                </a:solidFill>
              </a:rPr>
              <a:t>”تعنى الحماية بسلامة المتضررين من الكوارث أو النزاعات المسلحة، وكرامتهم وحقوقهم.“</a:t>
            </a:r>
          </a:p>
          <a:p>
            <a:r>
              <a:rPr lang="ar-SA" smtClean="0"/>
              <a:t>دليل </a:t>
            </a:r>
            <a:r>
              <a:rPr lang="ar-SA"/>
              <a:t>اسفير الصّفحة 27</a:t>
            </a:r>
          </a:p>
          <a:p>
            <a:endParaRPr lang="en-GB" smtClean="0"/>
          </a:p>
          <a:p>
            <a:r>
              <a:rPr lang="ar-SA" smtClean="0">
                <a:solidFill>
                  <a:schemeClr val="accent1"/>
                </a:solidFill>
              </a:rPr>
              <a:t>”</a:t>
            </a:r>
            <a:r>
              <a:rPr lang="ar-SA">
                <a:solidFill>
                  <a:schemeClr val="accent1"/>
                </a:solidFill>
              </a:rPr>
              <a:t>تعرّف الحماية على أنّها مجموعة من الأنشطة تهدف للحصول على الإحترام الكامل لحقوق الفرد وفقا لنصّ و روح القانون ذات الصّلة و التّي تعرف بحقوق الإنسان وقانون الإنسان الدّولي وقانون اللاجئين.“</a:t>
            </a:r>
          </a:p>
          <a:p>
            <a:r>
              <a:rPr lang="ar-SA"/>
              <a:t>    حسب تعريف اللجنة الدّوليّة للصليب الأحمر واللّجنة الدّائمة المشتركة بين </a:t>
            </a:r>
            <a:r>
              <a:rPr lang="ar-SA" smtClean="0"/>
              <a:t>الوكالات</a:t>
            </a:r>
            <a:endParaRPr lang="ar-SA"/>
          </a:p>
        </p:txBody>
      </p:sp>
      <p:sp>
        <p:nvSpPr>
          <p:cNvPr id="4" name="Footer Placeholder 3"/>
          <p:cNvSpPr>
            <a:spLocks noGrp="1"/>
          </p:cNvSpPr>
          <p:nvPr>
            <p:ph type="ftr" sz="quarter" idx="3"/>
          </p:nvPr>
        </p:nvSpPr>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1556382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3582" y="1296170"/>
            <a:ext cx="3215921" cy="4635526"/>
          </a:xfrm>
          <a:prstGeom prst="rect">
            <a:avLst/>
          </a:prstGeom>
        </p:spPr>
      </p:pic>
      <p:sp>
        <p:nvSpPr>
          <p:cNvPr id="2" name="Title 1"/>
          <p:cNvSpPr>
            <a:spLocks noGrp="1"/>
          </p:cNvSpPr>
          <p:nvPr>
            <p:ph type="title"/>
          </p:nvPr>
        </p:nvSpPr>
        <p:spPr/>
        <p:txBody>
          <a:bodyPr/>
          <a:lstStyle/>
          <a:p>
            <a:r>
              <a:rPr lang="ar-TN" dirty="0" smtClean="0"/>
              <a:t>يجب العمل بما يوصي به</a:t>
            </a:r>
            <a:r>
              <a:rPr lang="ar-SA" dirty="0" err="1" smtClean="0"/>
              <a:t>اسفير</a:t>
            </a:r>
            <a:r>
              <a:rPr lang="ar-SA" dirty="0" smtClean="0"/>
              <a:t> </a:t>
            </a:r>
            <a:r>
              <a:rPr lang="ar-TN" dirty="0" smtClean="0"/>
              <a:t>عند الاستجابة </a:t>
            </a:r>
            <a:r>
              <a:rPr lang="ar-TN" dirty="0"/>
              <a:t>ل</a:t>
            </a:r>
            <a:r>
              <a:rPr lang="ar-SA" dirty="0" smtClean="0"/>
              <a:t>ضمان </a:t>
            </a:r>
            <a:r>
              <a:rPr lang="ar-SA" dirty="0"/>
              <a:t>احترام </a:t>
            </a:r>
            <a:r>
              <a:rPr lang="ar-SA" dirty="0" smtClean="0"/>
              <a:t>حقوق</a:t>
            </a:r>
            <a:r>
              <a:rPr lang="ar-TN" dirty="0"/>
              <a:t> </a:t>
            </a:r>
            <a:r>
              <a:rPr lang="ar-SA" dirty="0" smtClean="0"/>
              <a:t>المتضررين</a:t>
            </a:r>
            <a:endParaRPr lang="ar-SA" dirty="0"/>
          </a:p>
        </p:txBody>
      </p:sp>
      <p:pic>
        <p:nvPicPr>
          <p:cNvPr id="11" name="Picture 10" descr="Derenn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201" y="2712057"/>
            <a:ext cx="2102203" cy="1487309"/>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90175" y="2712057"/>
            <a:ext cx="2096626" cy="1487309"/>
          </a:xfrm>
          <a:prstGeom prst="rect">
            <a:avLst/>
          </a:prstGeom>
        </p:spPr>
      </p:pic>
      <p:sp>
        <p:nvSpPr>
          <p:cNvPr id="3" name="TextBox 2"/>
          <p:cNvSpPr txBox="1"/>
          <p:nvPr/>
        </p:nvSpPr>
        <p:spPr>
          <a:xfrm>
            <a:off x="2752910" y="1852489"/>
            <a:ext cx="1073020" cy="461665"/>
          </a:xfrm>
          <a:prstGeom prst="rect">
            <a:avLst/>
          </a:prstGeom>
          <a:noFill/>
        </p:spPr>
        <p:txBody>
          <a:bodyPr wrap="square" rtlCol="1">
            <a:spAutoFit/>
          </a:bodyPr>
          <a:lstStyle/>
          <a:p>
            <a:pPr algn="ctr" rtl="1"/>
            <a:r>
              <a:rPr lang="ar-SA" sz="2400" b="1">
                <a:solidFill>
                  <a:schemeClr val="tx2"/>
                </a:solidFill>
              </a:rPr>
              <a:t>الحماية</a:t>
            </a:r>
          </a:p>
        </p:txBody>
      </p:sp>
      <p:sp>
        <p:nvSpPr>
          <p:cNvPr id="8" name="TextBox 7"/>
          <p:cNvSpPr txBox="1"/>
          <p:nvPr/>
        </p:nvSpPr>
        <p:spPr>
          <a:xfrm>
            <a:off x="5673392" y="1852489"/>
            <a:ext cx="1073020" cy="461665"/>
          </a:xfrm>
          <a:prstGeom prst="rect">
            <a:avLst/>
          </a:prstGeom>
          <a:noFill/>
        </p:spPr>
        <p:txBody>
          <a:bodyPr wrap="square" rtlCol="1">
            <a:spAutoFit/>
          </a:bodyPr>
          <a:lstStyle/>
          <a:p>
            <a:pPr algn="ctr" rtl="1"/>
            <a:r>
              <a:rPr lang="ar-SA" sz="2400" b="1">
                <a:solidFill>
                  <a:schemeClr val="tx2"/>
                </a:solidFill>
              </a:rPr>
              <a:t>المساعدة</a:t>
            </a:r>
          </a:p>
        </p:txBody>
      </p:sp>
      <p:sp>
        <p:nvSpPr>
          <p:cNvPr id="9" name="TextBox 8"/>
          <p:cNvSpPr txBox="1"/>
          <p:nvPr/>
        </p:nvSpPr>
        <p:spPr>
          <a:xfrm>
            <a:off x="4743611" y="3198604"/>
            <a:ext cx="536510" cy="447815"/>
          </a:xfrm>
          <a:prstGeom prst="rect">
            <a:avLst/>
          </a:prstGeom>
          <a:noFill/>
        </p:spPr>
        <p:txBody>
          <a:bodyPr wrap="square" rtlCol="1">
            <a:spAutoFit/>
          </a:bodyPr>
          <a:lstStyle/>
          <a:p>
            <a:pPr algn="ctr" rtl="1">
              <a:lnSpc>
                <a:spcPct val="80000"/>
              </a:lnSpc>
            </a:pPr>
            <a:r>
              <a:rPr lang="ar-SA" sz="1400" b="1">
                <a:solidFill>
                  <a:schemeClr val="bg1"/>
                </a:solidFill>
              </a:rPr>
              <a:t>كرامة الناس</a:t>
            </a:r>
          </a:p>
        </p:txBody>
      </p:sp>
      <p:sp>
        <p:nvSpPr>
          <p:cNvPr id="13" name="Footer Placeholder 3"/>
          <p:cNvSpPr>
            <a:spLocks noGrp="1"/>
          </p:cNvSpPr>
          <p:nvPr>
            <p:ph type="ftr" sz="quarter" idx="3"/>
          </p:nvPr>
        </p:nvSpPr>
        <p:spPr>
          <a:xfrm>
            <a:off x="4139953" y="6329599"/>
            <a:ext cx="4546848" cy="365125"/>
          </a:xfrm>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438622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لماذا تعتبر الحماية أمرا ضروريّا؟</a:t>
            </a:r>
          </a:p>
        </p:txBody>
      </p:sp>
      <p:sp>
        <p:nvSpPr>
          <p:cNvPr id="3" name="Content Placeholder 2"/>
          <p:cNvSpPr>
            <a:spLocks noGrp="1"/>
          </p:cNvSpPr>
          <p:nvPr>
            <p:ph idx="1"/>
          </p:nvPr>
        </p:nvSpPr>
        <p:spPr/>
        <p:txBody>
          <a:bodyPr/>
          <a:lstStyle/>
          <a:p>
            <a:pPr lvl="1">
              <a:spcBef>
                <a:spcPts val="2400"/>
              </a:spcBef>
            </a:pPr>
            <a:r>
              <a:rPr lang="ar-SA"/>
              <a:t>زادت الأزمات الإنسانيّة من مستوى المخاطر التّي يواجهها السّكان المتضرّرون ويعود ذلك إلى طبيعة الأزمة بحدّ ذاتها وإلى انهيار شبكة الدّعم الاجتماعيّة والأسرية.</a:t>
            </a:r>
          </a:p>
          <a:p>
            <a:pPr lvl="1">
              <a:spcBef>
                <a:spcPts val="2400"/>
              </a:spcBef>
            </a:pPr>
            <a:r>
              <a:rPr lang="ar-SA"/>
              <a:t>تؤدّي الاحتياجات المتزايدة إلى اتّباع استراتجيّات البقاء على قيد الحياة قد تكون محفوفة بالمخاطر و ارتفاع مخاطر الحماية. </a:t>
            </a:r>
          </a:p>
        </p:txBody>
      </p:sp>
      <p:sp>
        <p:nvSpPr>
          <p:cNvPr id="5" name="Footer Placeholder 3"/>
          <p:cNvSpPr>
            <a:spLocks noGrp="1"/>
          </p:cNvSpPr>
          <p:nvPr>
            <p:ph type="ftr" sz="quarter" idx="3"/>
          </p:nvPr>
        </p:nvSpPr>
        <p:spPr>
          <a:xfrm>
            <a:off x="4139953" y="6329599"/>
            <a:ext cx="4546848" cy="365125"/>
          </a:xfrm>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1373598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2700"/>
              <a:t>ماهي المخاطر المتعلّقة بالحماية التّي يمكن أن تحدث خلال الأزمات الانسانيّة؟</a:t>
            </a:r>
          </a:p>
        </p:txBody>
      </p:sp>
      <p:pic>
        <p:nvPicPr>
          <p:cNvPr id="7" name="Picture 2" descr="IMG_4033 - Cliquez pour agrandir"/>
          <p:cNvPicPr>
            <a:picLocks noChangeAspect="1" noChangeArrowheads="1"/>
          </p:cNvPicPr>
          <p:nvPr/>
        </p:nvPicPr>
        <p:blipFill>
          <a:blip r:embed="rId3" cstate="print"/>
          <a:srcRect/>
          <a:stretch>
            <a:fillRect/>
          </a:stretch>
        </p:blipFill>
        <p:spPr bwMode="auto">
          <a:xfrm>
            <a:off x="2206864" y="1965970"/>
            <a:ext cx="4762500" cy="3562351"/>
          </a:xfrm>
          <a:prstGeom prst="rect">
            <a:avLst/>
          </a:prstGeom>
          <a:noFill/>
        </p:spPr>
      </p:pic>
      <p:grpSp>
        <p:nvGrpSpPr>
          <p:cNvPr id="23" name="Group 22"/>
          <p:cNvGrpSpPr/>
          <p:nvPr/>
        </p:nvGrpSpPr>
        <p:grpSpPr>
          <a:xfrm>
            <a:off x="0" y="1215565"/>
            <a:ext cx="9029704" cy="4874461"/>
            <a:chOff x="0" y="1215565"/>
            <a:chExt cx="9029704" cy="4874461"/>
          </a:xfrm>
        </p:grpSpPr>
        <p:sp>
          <p:nvSpPr>
            <p:cNvPr id="5" name="Content Placeholder 2"/>
            <p:cNvSpPr txBox="1">
              <a:spLocks/>
            </p:cNvSpPr>
            <p:nvPr/>
          </p:nvSpPr>
          <p:spPr>
            <a:xfrm>
              <a:off x="6074874" y="1284824"/>
              <a:ext cx="2718020" cy="640506"/>
            </a:xfrm>
            <a:prstGeom prst="rect">
              <a:avLst/>
            </a:prstGeom>
          </p:spPr>
          <p:txBody>
            <a:bodyPr vert="horz" lIns="91440" tIns="45720" rIns="91440" bIns="45720" rtlCol="0" anchor="b"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الهجوم المتعمد وقتل وجرح وتشريد واختطاف المدنيين</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6" name="Content Placeholder 2"/>
            <p:cNvSpPr txBox="1">
              <a:spLocks/>
            </p:cNvSpPr>
            <p:nvPr/>
          </p:nvSpPr>
          <p:spPr>
            <a:xfrm>
              <a:off x="6969364" y="2706311"/>
              <a:ext cx="2060340" cy="835882"/>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التمييز عند الحصول على المساعدة والصحة والتعليم والمياه وتقديم الفرص الاقتصادية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8" name="Content Placeholder 2"/>
            <p:cNvSpPr txBox="1">
              <a:spLocks/>
            </p:cNvSpPr>
            <p:nvPr/>
          </p:nvSpPr>
          <p:spPr>
            <a:xfrm>
              <a:off x="6955878" y="2032700"/>
              <a:ext cx="2073826" cy="40849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البغاء القسري</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9" name="Content Placeholder 2"/>
            <p:cNvSpPr txBox="1">
              <a:spLocks/>
            </p:cNvSpPr>
            <p:nvPr/>
          </p:nvSpPr>
          <p:spPr>
            <a:xfrm>
              <a:off x="7056621" y="3702698"/>
              <a:ext cx="1973083" cy="68104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التقييد التعسفي على تحركات الناس</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10" name="Content Placeholder 2"/>
            <p:cNvSpPr txBox="1">
              <a:spLocks/>
            </p:cNvSpPr>
            <p:nvPr/>
          </p:nvSpPr>
          <p:spPr>
            <a:xfrm>
              <a:off x="6955878" y="4404066"/>
              <a:ext cx="2073826" cy="52507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التجنيد الإجباري في القوات المسلحة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11" name="Content Placeholder 2"/>
            <p:cNvSpPr txBox="1">
              <a:spLocks/>
            </p:cNvSpPr>
            <p:nvPr/>
          </p:nvSpPr>
          <p:spPr>
            <a:xfrm>
              <a:off x="7056621" y="4933241"/>
              <a:ext cx="1973083" cy="52507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التعذيب والمعاملة اللاإنسانية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12" name="Content Placeholder 2"/>
            <p:cNvSpPr txBox="1">
              <a:spLocks/>
            </p:cNvSpPr>
            <p:nvPr/>
          </p:nvSpPr>
          <p:spPr>
            <a:xfrm>
              <a:off x="1282304" y="5564953"/>
              <a:ext cx="3039332" cy="52507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العطش والجوع والمرض،الّناجمة عن التدمير المتعمد للخدمات أو الحرمان من سبل العيش</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13" name="Content Placeholder 2"/>
            <p:cNvSpPr txBox="1">
              <a:spLocks/>
            </p:cNvSpPr>
            <p:nvPr/>
          </p:nvSpPr>
          <p:spPr>
            <a:xfrm>
              <a:off x="310627" y="4933241"/>
              <a:ext cx="1725269" cy="835882"/>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فرض قيود على الحرية السياسية أو الدينية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14" name="Content Placeholder 2"/>
            <p:cNvSpPr txBox="1">
              <a:spLocks/>
            </p:cNvSpPr>
            <p:nvPr/>
          </p:nvSpPr>
          <p:spPr>
            <a:xfrm>
              <a:off x="465824" y="4404066"/>
              <a:ext cx="1570072" cy="39628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استخدام الألغام الأرضية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15" name="Content Placeholder 2"/>
            <p:cNvSpPr txBox="1">
              <a:spLocks/>
            </p:cNvSpPr>
            <p:nvPr/>
          </p:nvSpPr>
          <p:spPr>
            <a:xfrm>
              <a:off x="465824" y="3702698"/>
              <a:ext cx="1570072" cy="55893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التمييز ضد الأقليات</a:t>
              </a:r>
            </a:p>
          </p:txBody>
        </p:sp>
        <p:sp>
          <p:nvSpPr>
            <p:cNvPr id="16" name="Content Placeholder 2"/>
            <p:cNvSpPr txBox="1">
              <a:spLocks/>
            </p:cNvSpPr>
            <p:nvPr/>
          </p:nvSpPr>
          <p:spPr>
            <a:xfrm>
              <a:off x="0" y="2706311"/>
              <a:ext cx="2035896" cy="80592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الاستغلال الجنسي وسوء المعاملة من قبل قوات حفظ السلام أو العاملين في المجال الإنساني</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17" name="Content Placeholder 2"/>
            <p:cNvSpPr txBox="1">
              <a:spLocks/>
            </p:cNvSpPr>
            <p:nvPr/>
          </p:nvSpPr>
          <p:spPr>
            <a:xfrm>
              <a:off x="310628" y="2032700"/>
              <a:ext cx="1725268" cy="5306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محدوديّة الوصول إلى الأسواق أو الحقول</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18" name="Content Placeholder 2"/>
            <p:cNvSpPr txBox="1">
              <a:spLocks/>
            </p:cNvSpPr>
            <p:nvPr/>
          </p:nvSpPr>
          <p:spPr>
            <a:xfrm>
              <a:off x="957863" y="1553466"/>
              <a:ext cx="1725268" cy="371864"/>
            </a:xfrm>
            <a:prstGeom prst="rect">
              <a:avLst/>
            </a:prstGeom>
          </p:spPr>
          <p:txBody>
            <a:bodyPr vert="horz" lIns="91440" tIns="45720" rIns="91440" bIns="45720" rtlCol="0" anchor="b"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الانفصال عن الاسرة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19" name="Content Placeholder 2"/>
            <p:cNvSpPr txBox="1">
              <a:spLocks/>
            </p:cNvSpPr>
            <p:nvPr/>
          </p:nvSpPr>
          <p:spPr>
            <a:xfrm>
              <a:off x="2557690" y="1215565"/>
              <a:ext cx="1725268" cy="5306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ضياع شهادة الولادة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20" name="Content Placeholder 2"/>
            <p:cNvSpPr txBox="1">
              <a:spLocks/>
            </p:cNvSpPr>
            <p:nvPr/>
          </p:nvSpPr>
          <p:spPr>
            <a:xfrm>
              <a:off x="4328489" y="1215565"/>
              <a:ext cx="1725268" cy="5306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smtClean="0">
                  <a:solidFill>
                    <a:schemeClr val="accent1"/>
                  </a:solidFill>
                  <a:latin typeface="Traditional Arabic" panose="02020603050405020304" pitchFamily="18" charset="-78"/>
                  <a:cs typeface="Traditional Arabic" panose="02020603050405020304" pitchFamily="18" charset="-78"/>
                </a:rPr>
                <a:t>العنف ضدّ الأطفال</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grpSp>
      <p:sp>
        <p:nvSpPr>
          <p:cNvPr id="21" name="TextBox 20"/>
          <p:cNvSpPr txBox="1"/>
          <p:nvPr/>
        </p:nvSpPr>
        <p:spPr>
          <a:xfrm>
            <a:off x="5205880" y="5552907"/>
            <a:ext cx="1769007" cy="276999"/>
          </a:xfrm>
          <a:prstGeom prst="rect">
            <a:avLst/>
          </a:prstGeom>
          <a:noFill/>
        </p:spPr>
        <p:txBody>
          <a:bodyPr wrap="square" rtlCol="0">
            <a:spAutoFit/>
          </a:bodyPr>
          <a:lstStyle/>
          <a:p>
            <a:pPr algn="r" rtl="1"/>
            <a:r>
              <a:rPr lang="ar-TN" sz="1200" i="1" dirty="0">
                <a:latin typeface="Traditional Arabic" panose="02020603050405020304" pitchFamily="18" charset="-78"/>
                <a:cs typeface="Traditional Arabic" panose="02020603050405020304" pitchFamily="18" charset="-78"/>
              </a:rPr>
              <a:t>استريد دي </a:t>
            </a:r>
            <a:r>
              <a:rPr lang="ar-TN" sz="1200" i="1" dirty="0" err="1">
                <a:latin typeface="Traditional Arabic" panose="02020603050405020304" pitchFamily="18" charset="-78"/>
                <a:cs typeface="Traditional Arabic" panose="02020603050405020304" pitchFamily="18" charset="-78"/>
              </a:rPr>
              <a:t>فالون</a:t>
            </a:r>
            <a:r>
              <a:rPr lang="ar-TN" sz="1200" i="1" dirty="0">
                <a:latin typeface="Traditional Arabic" panose="02020603050405020304" pitchFamily="18" charset="-78"/>
                <a:cs typeface="Traditional Arabic" panose="02020603050405020304" pitchFamily="18" charset="-78"/>
              </a:rPr>
              <a:t> 2011</a:t>
            </a:r>
            <a:endParaRPr lang="en-AU" sz="1200" i="1" dirty="0">
              <a:latin typeface="Traditional Arabic" panose="02020603050405020304" pitchFamily="18" charset="-78"/>
              <a:cs typeface="Traditional Arabic" panose="02020603050405020304" pitchFamily="18" charset="-78"/>
            </a:endParaRPr>
          </a:p>
        </p:txBody>
      </p:sp>
      <p:sp>
        <p:nvSpPr>
          <p:cNvPr id="22" name="Footer Placeholder 3"/>
          <p:cNvSpPr>
            <a:spLocks noGrp="1"/>
          </p:cNvSpPr>
          <p:nvPr>
            <p:ph type="ftr" sz="quarter" idx="3"/>
          </p:nvPr>
        </p:nvSpPr>
        <p:spPr>
          <a:xfrm>
            <a:off x="4139953" y="6329599"/>
            <a:ext cx="4546848" cy="365125"/>
          </a:xfrm>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3006992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أشكال مختلفة من أنشطة الحماية</a:t>
            </a:r>
          </a:p>
        </p:txBody>
      </p:sp>
      <p:sp>
        <p:nvSpPr>
          <p:cNvPr id="5" name="Oval 4"/>
          <p:cNvSpPr/>
          <p:nvPr/>
        </p:nvSpPr>
        <p:spPr>
          <a:xfrm>
            <a:off x="696104" y="1709539"/>
            <a:ext cx="7693783" cy="3992996"/>
          </a:xfrm>
          <a:prstGeom prst="ellipse">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Oval 5"/>
          <p:cNvSpPr/>
          <p:nvPr/>
        </p:nvSpPr>
        <p:spPr>
          <a:xfrm>
            <a:off x="845599" y="2245068"/>
            <a:ext cx="5683697" cy="2921939"/>
          </a:xfrm>
          <a:prstGeom prst="ellipse">
            <a:avLst/>
          </a:prstGeom>
          <a:solidFill>
            <a:srgbClr val="00438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Oval 6"/>
          <p:cNvSpPr/>
          <p:nvPr/>
        </p:nvSpPr>
        <p:spPr>
          <a:xfrm>
            <a:off x="1030904" y="2656430"/>
            <a:ext cx="3392107" cy="2150648"/>
          </a:xfrm>
          <a:prstGeom prst="ellipse">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Content Placeholder 2"/>
          <p:cNvSpPr txBox="1">
            <a:spLocks/>
          </p:cNvSpPr>
          <p:nvPr/>
        </p:nvSpPr>
        <p:spPr>
          <a:xfrm>
            <a:off x="4646038" y="3223143"/>
            <a:ext cx="1313591" cy="698794"/>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2400" b="1" dirty="0" smtClean="0">
                <a:solidFill>
                  <a:schemeClr val="bg1"/>
                </a:solidFill>
                <a:latin typeface="Traditional Arabic" panose="02020603050405020304" pitchFamily="18" charset="-78"/>
                <a:cs typeface="Traditional Arabic" panose="02020603050405020304" pitchFamily="18" charset="-78"/>
              </a:rPr>
              <a:t>العمل  العلاجي</a:t>
            </a:r>
            <a:endParaRPr lang="en-GB" sz="2400" b="1" dirty="0" smtClean="0">
              <a:solidFill>
                <a:schemeClr val="bg1"/>
              </a:solidFill>
              <a:latin typeface="Traditional Arabic" panose="02020603050405020304" pitchFamily="18" charset="-78"/>
              <a:cs typeface="Traditional Arabic" panose="02020603050405020304" pitchFamily="18" charset="-78"/>
            </a:endParaRPr>
          </a:p>
          <a:p>
            <a:pPr algn="r" rtl="1"/>
            <a:endParaRPr lang="en-GB" sz="2400" b="1" dirty="0">
              <a:solidFill>
                <a:srgbClr val="FFFFFF"/>
              </a:solidFill>
              <a:latin typeface="Traditional Arabic" panose="02020603050405020304" pitchFamily="18" charset="-78"/>
              <a:cs typeface="Traditional Arabic" panose="02020603050405020304" pitchFamily="18" charset="-78"/>
            </a:endParaRPr>
          </a:p>
        </p:txBody>
      </p:sp>
      <p:sp>
        <p:nvSpPr>
          <p:cNvPr id="9" name="Content Placeholder 2"/>
          <p:cNvSpPr txBox="1">
            <a:spLocks/>
          </p:cNvSpPr>
          <p:nvPr/>
        </p:nvSpPr>
        <p:spPr>
          <a:xfrm>
            <a:off x="6182656" y="3223143"/>
            <a:ext cx="1970506" cy="1236079"/>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2400" b="1" dirty="0" smtClean="0">
                <a:latin typeface="Traditional Arabic" panose="02020603050405020304" pitchFamily="18" charset="-78"/>
                <a:cs typeface="Traditional Arabic" panose="02020603050405020304" pitchFamily="18" charset="-78"/>
              </a:rPr>
              <a:t>الأنشطة الوقائيّة\ توفير بيئة سليمة</a:t>
            </a:r>
            <a:endParaRPr lang="en-GB" sz="2400" b="1" dirty="0">
              <a:latin typeface="Traditional Arabic" panose="02020603050405020304" pitchFamily="18" charset="-78"/>
              <a:cs typeface="Traditional Arabic" panose="02020603050405020304" pitchFamily="18" charset="-78"/>
            </a:endParaRPr>
          </a:p>
        </p:txBody>
      </p:sp>
      <p:sp>
        <p:nvSpPr>
          <p:cNvPr id="10" name="Content Placeholder 2"/>
          <p:cNvSpPr>
            <a:spLocks noGrp="1"/>
          </p:cNvSpPr>
          <p:nvPr>
            <p:ph idx="1"/>
          </p:nvPr>
        </p:nvSpPr>
        <p:spPr>
          <a:xfrm>
            <a:off x="845599" y="3223143"/>
            <a:ext cx="2781521" cy="711005"/>
          </a:xfrm>
        </p:spPr>
        <p:txBody>
          <a:bodyPr anchor="t" anchorCtr="0"/>
          <a:lstStyle/>
          <a:p>
            <a:pPr rtl="1"/>
            <a:r>
              <a:rPr lang="ar-TN" sz="2400" b="1" dirty="0" smtClean="0"/>
              <a:t>إجراءات الاستجابة</a:t>
            </a:r>
            <a:endParaRPr lang="en-GB" sz="2400" b="1" dirty="0"/>
          </a:p>
        </p:txBody>
      </p:sp>
      <p:sp>
        <p:nvSpPr>
          <p:cNvPr id="11" name="5-Point Star 10"/>
          <p:cNvSpPr/>
          <p:nvPr/>
        </p:nvSpPr>
        <p:spPr>
          <a:xfrm>
            <a:off x="1533654" y="3851865"/>
            <a:ext cx="628139" cy="464018"/>
          </a:xfrm>
          <a:prstGeom prst="star5">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Content Placeholder 2"/>
          <p:cNvSpPr txBox="1">
            <a:spLocks/>
          </p:cNvSpPr>
          <p:nvPr/>
        </p:nvSpPr>
        <p:spPr>
          <a:xfrm>
            <a:off x="1981201" y="3931294"/>
            <a:ext cx="1979048" cy="752466"/>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2400" b="1" dirty="0" smtClean="0">
                <a:solidFill>
                  <a:srgbClr val="FF0000"/>
                </a:solidFill>
                <a:latin typeface="Traditional Arabic" panose="02020603050405020304" pitchFamily="18" charset="-78"/>
                <a:cs typeface="Traditional Arabic" panose="02020603050405020304" pitchFamily="18" charset="-78"/>
              </a:rPr>
              <a:t>نموذج من الانتهاك </a:t>
            </a:r>
            <a:endParaRPr lang="en-GB" sz="2400" b="1" dirty="0">
              <a:solidFill>
                <a:srgbClr val="FF0000"/>
              </a:solidFill>
              <a:latin typeface="Traditional Arabic" panose="02020603050405020304" pitchFamily="18" charset="-78"/>
              <a:cs typeface="Traditional Arabic" panose="02020603050405020304" pitchFamily="18" charset="-78"/>
            </a:endParaRPr>
          </a:p>
        </p:txBody>
      </p:sp>
      <p:sp>
        <p:nvSpPr>
          <p:cNvPr id="13" name="TextBox 12"/>
          <p:cNvSpPr txBox="1"/>
          <p:nvPr/>
        </p:nvSpPr>
        <p:spPr>
          <a:xfrm>
            <a:off x="6260631" y="5564035"/>
            <a:ext cx="2361293" cy="276999"/>
          </a:xfrm>
          <a:prstGeom prst="rect">
            <a:avLst/>
          </a:prstGeom>
          <a:noFill/>
        </p:spPr>
        <p:txBody>
          <a:bodyPr wrap="square" rtlCol="0">
            <a:spAutoFit/>
          </a:bodyPr>
          <a:lstStyle/>
          <a:p>
            <a:pPr algn="r" rtl="1"/>
            <a:r>
              <a:rPr lang="ar-TN" sz="1200" i="1" dirty="0" smtClean="0">
                <a:latin typeface="Traditional Arabic" panose="02020603050405020304" pitchFamily="18" charset="-78"/>
                <a:cs typeface="Traditional Arabic" panose="02020603050405020304" pitchFamily="18" charset="-78"/>
              </a:rPr>
              <a:t>المصدر: اللّجنة الدّوليّة للصّليب الأحمر</a:t>
            </a:r>
            <a:endParaRPr lang="en-AU" sz="1200" i="1" dirty="0">
              <a:latin typeface="Traditional Arabic" panose="02020603050405020304" pitchFamily="18" charset="-78"/>
              <a:cs typeface="Traditional Arabic" panose="02020603050405020304" pitchFamily="18" charset="-78"/>
            </a:endParaRPr>
          </a:p>
        </p:txBody>
      </p:sp>
      <p:sp>
        <p:nvSpPr>
          <p:cNvPr id="14" name="Footer Placeholder 3"/>
          <p:cNvSpPr>
            <a:spLocks noGrp="1"/>
          </p:cNvSpPr>
          <p:nvPr>
            <p:ph type="ftr" sz="quarter" idx="3"/>
          </p:nvPr>
        </p:nvSpPr>
        <p:spPr>
          <a:xfrm>
            <a:off x="4139953" y="6329599"/>
            <a:ext cx="4546848" cy="365125"/>
          </a:xfrm>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4162624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من يلعب دورا في حماية المدنيّين؟</a:t>
            </a:r>
          </a:p>
        </p:txBody>
      </p:sp>
      <p:sp>
        <p:nvSpPr>
          <p:cNvPr id="3" name="Content Placeholder 2"/>
          <p:cNvSpPr>
            <a:spLocks noGrp="1"/>
          </p:cNvSpPr>
          <p:nvPr>
            <p:ph idx="1"/>
          </p:nvPr>
        </p:nvSpPr>
        <p:spPr>
          <a:xfrm>
            <a:off x="6805246" y="1369242"/>
            <a:ext cx="1881554" cy="784873"/>
          </a:xfrm>
        </p:spPr>
        <p:txBody>
          <a:bodyPr/>
          <a:lstStyle/>
          <a:p>
            <a:r>
              <a:rPr lang="ar-SA" sz="2400" b="1">
                <a:solidFill>
                  <a:schemeClr val="accent1"/>
                </a:solidFill>
              </a:rPr>
              <a:t>العاملون في مجال حماية </a:t>
            </a:r>
            <a:r>
              <a:rPr lang="ar-SA" sz="2400" b="1" smtClean="0">
                <a:solidFill>
                  <a:schemeClr val="accent1"/>
                </a:solidFill>
              </a:rPr>
              <a:t>المدنيّين</a:t>
            </a:r>
            <a:endParaRPr lang="ar-SA" sz="2400" b="1">
              <a:solidFill>
                <a:schemeClr val="accent1"/>
              </a:solidFill>
            </a:endParaRPr>
          </a:p>
        </p:txBody>
      </p:sp>
      <p:pic>
        <p:nvPicPr>
          <p:cNvPr id="5" name="Picture 4" descr="Civil-protection-roles-backgroun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1213141"/>
            <a:ext cx="5287145" cy="4774292"/>
          </a:xfrm>
          <a:prstGeom prst="rect">
            <a:avLst/>
          </a:prstGeom>
        </p:spPr>
      </p:pic>
      <p:sp>
        <p:nvSpPr>
          <p:cNvPr id="6" name="Content Placeholder 2"/>
          <p:cNvSpPr txBox="1">
            <a:spLocks/>
          </p:cNvSpPr>
          <p:nvPr/>
        </p:nvSpPr>
        <p:spPr>
          <a:xfrm>
            <a:off x="1398082" y="1262334"/>
            <a:ext cx="1520404" cy="55008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2400" b="1" dirty="0" smtClean="0">
                <a:solidFill>
                  <a:schemeClr val="bg1"/>
                </a:solidFill>
                <a:latin typeface="Traditional Arabic" panose="02020603050405020304" pitchFamily="18" charset="-78"/>
                <a:cs typeface="Traditional Arabic" panose="02020603050405020304" pitchFamily="18" charset="-78"/>
              </a:rPr>
              <a:t>الفرد</a:t>
            </a:r>
            <a:endParaRPr lang="en-GB" sz="2400" b="1" dirty="0">
              <a:solidFill>
                <a:schemeClr val="bg1"/>
              </a:solidFill>
              <a:latin typeface="Traditional Arabic" panose="02020603050405020304" pitchFamily="18" charset="-78"/>
              <a:cs typeface="Traditional Arabic" panose="02020603050405020304" pitchFamily="18" charset="-78"/>
            </a:endParaRPr>
          </a:p>
        </p:txBody>
      </p:sp>
      <p:sp>
        <p:nvSpPr>
          <p:cNvPr id="7" name="Content Placeholder 2"/>
          <p:cNvSpPr txBox="1">
            <a:spLocks/>
          </p:cNvSpPr>
          <p:nvPr/>
        </p:nvSpPr>
        <p:spPr>
          <a:xfrm>
            <a:off x="2425525" y="2084628"/>
            <a:ext cx="1367080" cy="39496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2400" b="1" dirty="0" smtClean="0">
                <a:solidFill>
                  <a:schemeClr val="tx1"/>
                </a:solidFill>
                <a:latin typeface="Traditional Arabic" panose="02020603050405020304" pitchFamily="18" charset="-78"/>
                <a:cs typeface="Traditional Arabic" panose="02020603050405020304" pitchFamily="18" charset="-78"/>
              </a:rPr>
              <a:t>المجتمع</a:t>
            </a:r>
            <a:endParaRPr lang="en-GB" sz="2400" b="1" dirty="0">
              <a:solidFill>
                <a:schemeClr val="tx1"/>
              </a:solidFill>
              <a:latin typeface="Traditional Arabic" panose="02020603050405020304" pitchFamily="18" charset="-78"/>
              <a:cs typeface="Traditional Arabic" panose="02020603050405020304" pitchFamily="18" charset="-78"/>
            </a:endParaRPr>
          </a:p>
        </p:txBody>
      </p:sp>
      <p:sp>
        <p:nvSpPr>
          <p:cNvPr id="8" name="Content Placeholder 2"/>
          <p:cNvSpPr txBox="1">
            <a:spLocks/>
          </p:cNvSpPr>
          <p:nvPr/>
        </p:nvSpPr>
        <p:spPr>
          <a:xfrm>
            <a:off x="2953496" y="4141135"/>
            <a:ext cx="2703089" cy="37810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2400" b="1" dirty="0" smtClean="0">
                <a:solidFill>
                  <a:schemeClr val="bg1"/>
                </a:solidFill>
                <a:latin typeface="Traditional Arabic" panose="02020603050405020304" pitchFamily="18" charset="-78"/>
                <a:cs typeface="Traditional Arabic" panose="02020603050405020304" pitchFamily="18" charset="-78"/>
              </a:rPr>
              <a:t>الممثّلون الدّوليّون </a:t>
            </a:r>
            <a:endParaRPr lang="en-GB" sz="2400" b="1" dirty="0">
              <a:solidFill>
                <a:schemeClr val="bg1"/>
              </a:solidFill>
              <a:latin typeface="Traditional Arabic" panose="02020603050405020304" pitchFamily="18" charset="-78"/>
              <a:cs typeface="Traditional Arabic" panose="02020603050405020304" pitchFamily="18" charset="-78"/>
            </a:endParaRPr>
          </a:p>
        </p:txBody>
      </p:sp>
      <p:sp>
        <p:nvSpPr>
          <p:cNvPr id="9" name="Content Placeholder 2"/>
          <p:cNvSpPr txBox="1">
            <a:spLocks/>
          </p:cNvSpPr>
          <p:nvPr/>
        </p:nvSpPr>
        <p:spPr>
          <a:xfrm>
            <a:off x="2975196" y="3031137"/>
            <a:ext cx="1764336" cy="373041"/>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2400" b="1" dirty="0" smtClean="0">
                <a:solidFill>
                  <a:srgbClr val="FFFFFF"/>
                </a:solidFill>
                <a:latin typeface="Traditional Arabic" panose="02020603050405020304" pitchFamily="18" charset="-78"/>
                <a:cs typeface="Traditional Arabic" panose="02020603050405020304" pitchFamily="18" charset="-78"/>
              </a:rPr>
              <a:t>الحكومة</a:t>
            </a:r>
            <a:endParaRPr lang="en-GB" sz="2400" b="1" dirty="0">
              <a:solidFill>
                <a:srgbClr val="FFFFFF"/>
              </a:solidFill>
              <a:latin typeface="Traditional Arabic" panose="02020603050405020304" pitchFamily="18" charset="-78"/>
              <a:cs typeface="Traditional Arabic" panose="02020603050405020304" pitchFamily="18" charset="-78"/>
            </a:endParaRPr>
          </a:p>
        </p:txBody>
      </p:sp>
      <p:sp>
        <p:nvSpPr>
          <p:cNvPr id="10" name="Content Placeholder 2"/>
          <p:cNvSpPr txBox="1">
            <a:spLocks/>
          </p:cNvSpPr>
          <p:nvPr/>
        </p:nvSpPr>
        <p:spPr>
          <a:xfrm>
            <a:off x="1029941" y="2000356"/>
            <a:ext cx="136608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المجتمع المدني</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1" name="Content Placeholder 2"/>
          <p:cNvSpPr txBox="1">
            <a:spLocks/>
          </p:cNvSpPr>
          <p:nvPr/>
        </p:nvSpPr>
        <p:spPr>
          <a:xfrm>
            <a:off x="1713482" y="2643646"/>
            <a:ext cx="136608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مجموعة اجتماعية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2" name="Content Placeholder 2"/>
          <p:cNvSpPr txBox="1">
            <a:spLocks/>
          </p:cNvSpPr>
          <p:nvPr/>
        </p:nvSpPr>
        <p:spPr>
          <a:xfrm>
            <a:off x="355316" y="2690584"/>
            <a:ext cx="901553"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المدرسة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3" name="Content Placeholder 2"/>
          <p:cNvSpPr txBox="1">
            <a:spLocks/>
          </p:cNvSpPr>
          <p:nvPr/>
        </p:nvSpPr>
        <p:spPr>
          <a:xfrm>
            <a:off x="846371"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1">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المدنيون</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4" name="Content Placeholder 2"/>
          <p:cNvSpPr txBox="1">
            <a:spLocks/>
          </p:cNvSpPr>
          <p:nvPr/>
        </p:nvSpPr>
        <p:spPr>
          <a:xfrm>
            <a:off x="2249136"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1">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الجيش</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5" name="Content Placeholder 2"/>
          <p:cNvSpPr txBox="1">
            <a:spLocks/>
          </p:cNvSpPr>
          <p:nvPr/>
        </p:nvSpPr>
        <p:spPr>
          <a:xfrm>
            <a:off x="3635398"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1">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الشّرطة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6" name="Content Placeholder 2"/>
          <p:cNvSpPr txBox="1">
            <a:spLocks/>
          </p:cNvSpPr>
          <p:nvPr/>
        </p:nvSpPr>
        <p:spPr>
          <a:xfrm>
            <a:off x="826707" y="4504504"/>
            <a:ext cx="1402765"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قوات حفظ السّلام</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7" name="Content Placeholder 2"/>
          <p:cNvSpPr txBox="1">
            <a:spLocks/>
          </p:cNvSpPr>
          <p:nvPr/>
        </p:nvSpPr>
        <p:spPr>
          <a:xfrm>
            <a:off x="1339090" y="5396032"/>
            <a:ext cx="890382" cy="45059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القوّات المسلّحة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8" name="Content Placeholder 2"/>
          <p:cNvSpPr txBox="1">
            <a:spLocks/>
          </p:cNvSpPr>
          <p:nvPr/>
        </p:nvSpPr>
        <p:spPr>
          <a:xfrm>
            <a:off x="2396028" y="4504504"/>
            <a:ext cx="1588263"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ولاة الحماية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9" name="Content Placeholder 2"/>
          <p:cNvSpPr txBox="1">
            <a:spLocks/>
          </p:cNvSpPr>
          <p:nvPr/>
        </p:nvSpPr>
        <p:spPr>
          <a:xfrm>
            <a:off x="4042506" y="4504504"/>
            <a:ext cx="1491323" cy="70393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smtClean="0">
                <a:solidFill>
                  <a:schemeClr val="tx1"/>
                </a:solidFill>
                <a:latin typeface="Traditional Arabic" panose="02020603050405020304" pitchFamily="18" charset="-78"/>
                <a:cs typeface="Traditional Arabic" panose="02020603050405020304" pitchFamily="18" charset="-78"/>
              </a:rPr>
              <a:t>المنظّمات الدّوليّة غير الحكوميّة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20" name="Footer Placeholder 3"/>
          <p:cNvSpPr>
            <a:spLocks noGrp="1"/>
          </p:cNvSpPr>
          <p:nvPr>
            <p:ph type="ftr" sz="quarter" idx="3"/>
          </p:nvPr>
        </p:nvSpPr>
        <p:spPr>
          <a:xfrm>
            <a:off x="4139953" y="6329599"/>
            <a:ext cx="4546848" cy="365125"/>
          </a:xfrm>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2491005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مبادئ الحماية الأربعة لاسفير</a:t>
            </a:r>
          </a:p>
        </p:txBody>
      </p:sp>
      <p:pic>
        <p:nvPicPr>
          <p:cNvPr id="5" name="Picture 4"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3562" y="1564000"/>
            <a:ext cx="7216877" cy="3999263"/>
          </a:xfrm>
          <a:prstGeom prst="rect">
            <a:avLst/>
          </a:prstGeom>
        </p:spPr>
      </p:pic>
      <p:sp>
        <p:nvSpPr>
          <p:cNvPr id="6" name="Footer Placeholder 3"/>
          <p:cNvSpPr>
            <a:spLocks noGrp="1"/>
          </p:cNvSpPr>
          <p:nvPr>
            <p:ph type="ftr" sz="quarter" idx="3"/>
          </p:nvPr>
        </p:nvSpPr>
        <p:spPr>
          <a:xfrm>
            <a:off x="4139953" y="6329599"/>
            <a:ext cx="4546848" cy="365125"/>
          </a:xfrm>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3921762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نظرة عامة حول مبادئ الحماية الأربعة</a:t>
            </a:r>
          </a:p>
        </p:txBody>
      </p:sp>
      <p:sp>
        <p:nvSpPr>
          <p:cNvPr id="3" name="Content Placeholder 2"/>
          <p:cNvSpPr>
            <a:spLocks noGrp="1"/>
          </p:cNvSpPr>
          <p:nvPr>
            <p:ph idx="1"/>
          </p:nvPr>
        </p:nvSpPr>
        <p:spPr>
          <a:xfrm>
            <a:off x="3628102" y="1369242"/>
            <a:ext cx="5058697" cy="4785722"/>
          </a:xfrm>
        </p:spPr>
        <p:txBody>
          <a:bodyPr/>
          <a:lstStyle/>
          <a:p>
            <a:pPr>
              <a:spcBef>
                <a:spcPts val="2400"/>
              </a:spcBef>
            </a:pPr>
            <a:r>
              <a:rPr lang="ar-SA" dirty="0"/>
              <a:t>قسم المشاركين إلى 4 مجموعات:</a:t>
            </a:r>
          </a:p>
          <a:p>
            <a:pPr lvl="1">
              <a:spcBef>
                <a:spcPts val="2400"/>
              </a:spcBef>
            </a:pPr>
            <a:r>
              <a:rPr lang="ar-SA" dirty="0"/>
              <a:t> اقرأ في </a:t>
            </a:r>
            <a:r>
              <a:rPr lang="ar-SA" dirty="0" smtClean="0"/>
              <a:t>الصف</a:t>
            </a:r>
            <a:r>
              <a:rPr lang="ar-TN" dirty="0" smtClean="0"/>
              <a:t>حتين رقم</a:t>
            </a:r>
            <a:r>
              <a:rPr lang="ar-SA" dirty="0" smtClean="0"/>
              <a:t> </a:t>
            </a:r>
            <a:r>
              <a:rPr lang="ar-SA" dirty="0"/>
              <a:t>27 </a:t>
            </a:r>
            <a:r>
              <a:rPr lang="ar-TN" dirty="0" smtClean="0"/>
              <a:t>و 28 </a:t>
            </a:r>
            <a:r>
              <a:rPr lang="ar-SA" dirty="0" smtClean="0"/>
              <a:t>الفقرة </a:t>
            </a:r>
            <a:r>
              <a:rPr lang="ar-SA" dirty="0"/>
              <a:t>الموافقة للمبدأ الذي </a:t>
            </a:r>
            <a:r>
              <a:rPr lang="ar-SA" dirty="0" smtClean="0"/>
              <a:t>حددته</a:t>
            </a:r>
            <a:r>
              <a:rPr lang="ar-TN" dirty="0" smtClean="0"/>
              <a:t> </a:t>
            </a:r>
            <a:r>
              <a:rPr lang="ar-TN" smtClean="0"/>
              <a:t>من المبادئ الأربعة.</a:t>
            </a:r>
            <a:endParaRPr lang="ar-SA" dirty="0"/>
          </a:p>
          <a:p>
            <a:pPr lvl="1">
              <a:spcBef>
                <a:spcPts val="2400"/>
              </a:spcBef>
            </a:pPr>
            <a:r>
              <a:rPr lang="ar-SA" dirty="0"/>
              <a:t> ينبغي أن تجد في فصل الحماية الفقرة المتعلّقة بالمبدأ الذي حدّدته، اقرأ فقط نص المبدأ والعناصر الثلاثة(وليس الملاحظات الإرشادية التي سيتم اكتشافها لاحقا)</a:t>
            </a:r>
          </a:p>
          <a:p>
            <a:pPr lvl="1">
              <a:spcBef>
                <a:spcPts val="2400"/>
              </a:spcBef>
            </a:pPr>
            <a:r>
              <a:rPr lang="ar-SA" dirty="0"/>
              <a:t> ارسم صورة لمبدأ الحماية المخصّص لك على اللّوح الورقي وسيتوفر لك فقط 3 دقائق لتقوم بتلخيص الرسائل الرئيسية التي يجب أن يذكرها المشاركون حول مبادئ الحماية التي وقع ذكرها</a:t>
            </a:r>
            <a:r>
              <a:rPr lang="ar-SA" dirty="0" smtClean="0"/>
              <a:t>.</a:t>
            </a:r>
            <a:endParaRPr lang="ar-SA"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0880"/>
            <a:ext cx="1034043" cy="900000"/>
          </a:xfrm>
          <a:prstGeom prst="rect">
            <a:avLst/>
          </a:prstGeom>
        </p:spPr>
      </p:pic>
      <p:sp>
        <p:nvSpPr>
          <p:cNvPr id="6" name="Footer Placeholder 3"/>
          <p:cNvSpPr>
            <a:spLocks noGrp="1"/>
          </p:cNvSpPr>
          <p:nvPr>
            <p:ph type="ftr" sz="quarter" idx="3"/>
          </p:nvPr>
        </p:nvSpPr>
        <p:spPr>
          <a:xfrm>
            <a:off x="4139953" y="6329599"/>
            <a:ext cx="4546848" cy="365125"/>
          </a:xfrm>
        </p:spPr>
        <p:txBody>
          <a:bodyPr/>
          <a:lstStyle/>
          <a:p>
            <a:r>
              <a:rPr lang="ar-SA" dirty="0" smtClean="0"/>
              <a:t>الجزء "أ”</a:t>
            </a:r>
            <a:r>
              <a:rPr lang="ar-TN" dirty="0" smtClean="0"/>
              <a:t> </a:t>
            </a:r>
            <a:r>
              <a:rPr lang="ar-SA" dirty="0" smtClean="0"/>
              <a:t>12:</a:t>
            </a:r>
            <a:r>
              <a:rPr lang="ar-TN" dirty="0" smtClean="0"/>
              <a:t> </a:t>
            </a:r>
            <a:r>
              <a:rPr lang="ar-SA" dirty="0" smtClean="0"/>
              <a:t>مشروع اسفير ومبادئ الحماية-مجموعة اسفير التدريبية </a:t>
            </a:r>
            <a:r>
              <a:rPr lang="ar-TN" dirty="0" smtClean="0"/>
              <a:t> </a:t>
            </a:r>
            <a:r>
              <a:rPr lang="ar-SA" dirty="0" smtClean="0"/>
              <a:t>2015</a:t>
            </a:r>
            <a:r>
              <a:rPr lang="ar-TN" dirty="0" smtClean="0"/>
              <a:t> </a:t>
            </a:r>
            <a:endParaRPr lang="fr-CH" dirty="0"/>
          </a:p>
        </p:txBody>
      </p:sp>
    </p:spTree>
    <p:extLst>
      <p:ext uri="{BB962C8B-B14F-4D97-AF65-F5344CB8AC3E}">
        <p14:creationId xmlns:p14="http://schemas.microsoft.com/office/powerpoint/2010/main" val="983046261"/>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596</TotalTime>
  <Words>1727</Words>
  <Application>Microsoft Office PowerPoint</Application>
  <PresentationFormat>On-screen Show (4:3)</PresentationFormat>
  <Paragraphs>127</Paragraphs>
  <Slides>11</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Traditional Arabic</vt:lpstr>
      <vt:lpstr>Speher Arabic ppt theme</vt:lpstr>
      <vt:lpstr>مشروع اسفير ومبادئ الحماية</vt:lpstr>
      <vt:lpstr>ماذا نعني بالحماية؟</vt:lpstr>
      <vt:lpstr>يجب العمل بما يوصي بهاسفير عند الاستجابة لضمان احترام حقوق المتضررين</vt:lpstr>
      <vt:lpstr>لماذا تعتبر الحماية أمرا ضروريّا؟</vt:lpstr>
      <vt:lpstr>ماهي المخاطر المتعلّقة بالحماية التّي يمكن أن تحدث خلال الأزمات الانسانيّة؟</vt:lpstr>
      <vt:lpstr>أشكال مختلفة من أنشطة الحماية</vt:lpstr>
      <vt:lpstr>من يلعب دورا في حماية المدنيّين؟</vt:lpstr>
      <vt:lpstr>مبادئ الحماية الأربعة لاسفير</vt:lpstr>
      <vt:lpstr>نظرة عامة حول مبادئ الحماية الأربعة</vt:lpstr>
      <vt:lpstr>مجموعة من البطاقات: مبادئ الحماية قيد التّنفيذ </vt:lpstr>
      <vt:lpstr>الرّسائل الرّئيسيّة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مشروع اسفير ومبادئ الحماية</dc:title>
  <dc:creator>CeciliaFurtade</dc:creator>
  <cp:lastModifiedBy>CeciliaFurtade</cp:lastModifiedBy>
  <cp:revision>1</cp:revision>
  <dcterms:created xsi:type="dcterms:W3CDTF">2015-04-13T14:23:17Z</dcterms:created>
  <dcterms:modified xsi:type="dcterms:W3CDTF">2015-05-01T16:23:59Z</dcterms:modified>
</cp:coreProperties>
</file>